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84" r:id="rId4"/>
    <p:sldId id="257" r:id="rId5"/>
    <p:sldId id="28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35A4-C0B0-4008-83C2-B5C4AFD8C01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4FCB0-C855-479F-92FF-9DEA56579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2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A16C4-CC1C-48A9-82DC-520907FCB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213FC9-E7CD-4F62-8F68-FEABEB613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0B056-7C3C-4CD6-A618-0EDD3342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256BE-15B4-41CF-977E-31ABE20F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934BC-F7B3-4493-BAA8-790D8CF7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0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54BC4-361A-43E8-8D34-FAEC58FF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5D94BE-83F5-4D4A-B098-84C454362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BFF48-57AF-42BE-AA5A-8D45F874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FBE64-B70F-4617-8F73-7D8E0E7C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CC160-6AB1-4504-9220-BE1F0ED3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1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12BDED-1683-4A84-AF5D-F90734F4C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25C205-31F7-4E39-9BCC-DE620221F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FA40C-1E79-42E6-A346-EBCACDE2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C69258-30C6-440B-B481-BCB82309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C8087-B3A8-4177-8CF6-10CACF80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7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D2E51-67CD-45A9-B2B8-EF67C4CC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3C140-6890-4A88-8D92-F9C0F1EA9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EEC7F-9FAF-4C3D-A83A-74A5B34B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467F0-3862-4524-961F-0437FB01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55A3F-B065-4A2B-96AA-B4F3EBD5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0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631CF-2981-419F-9337-D4B1E67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006339-1C92-4B7B-9ADD-4B0A3C3D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41DD0-D5E3-488F-8842-146090C1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42D9B4-43A6-4BF6-87C7-EDCA4CE1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4ACAA-0A68-4D2F-81B1-EB6E78F5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8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C140F-9AF4-419C-9E13-5B5C45E6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1B0E8-531A-40FA-B98E-75C4D2F5D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1A0F-CFB9-464B-B7CA-EE43890A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CFC3F-B5F6-45B5-A610-0BE505EA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C352FC-0F16-49EF-830F-0EE0B26A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837C95-5522-4800-A935-C21C88B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5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0F062-45D5-43BF-A513-99AD06F1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6201C-FB94-43DF-A401-7BF5B215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439D5-5B5F-4487-ADD0-4154DD41F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EB5F0C-2195-4312-BAD4-3D62C0592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7FF63B-FC38-4C9C-ACC3-D4D5B7270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DED0B4-C7E1-42EA-A70E-4681EBD2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BC8DEA-794F-4C89-B36E-73F9D61D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21E9ED-DCED-4942-9F4D-6A51D432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4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B9408-796F-49C3-B9F7-4E79507F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607784-4D09-4E87-AB51-CDB1D5FC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EB9425-823B-4D9F-BD8B-20A8B707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A37142-D21D-465A-8082-2677E5AC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2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2BB897-B575-4DEC-8DFD-7ECD08D5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4B9CC3-DC78-4397-A678-D0122DB3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8FCCE-9F53-4B73-9A6D-A69A4DC3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5733E-1593-4212-9105-E9F97B51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753C2-0840-4FEC-A04A-0496F6D7E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D10298-A95A-4FB7-9DD7-4D48FAED7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4CCB47-E3DA-44A3-ABC6-8C01DED6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FE80B9-7E2E-4062-B72E-0BBF986F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510A16-27A2-422C-AE42-6FF7F9E4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6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D9E6-83FF-4349-87C8-46467DC2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CEFB8-CC5F-408D-AAB6-0D946CE5D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9B45FA-5A7E-404E-A9CC-A546F05E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52859E-6FA2-45E7-B7D5-CDC0B8A9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920A8-1641-47B5-B4B3-7173DAB1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B802C5-FAC9-4E12-B0C7-8692D668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3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2B0E9-30EF-4D62-B086-BAF42B1E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E7B78C-90FB-4251-B870-7CB7ABBB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AE65FF-6110-43FD-A8AA-5CB013D8F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AEC2-644C-4D49-9B1A-1BB9F5CE165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2D1ADF-10AF-4083-BFD2-1B7375A90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88EE0-DE9A-4661-BD3B-ED6C94FC4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0DC0-7393-4EF7-A1F0-A8E5C2FE0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8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2301F0-630F-42AE-BEB5-2F4212E803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59026-83B7-4F90-B9F4-607D009E25C6}"/>
              </a:ext>
            </a:extLst>
          </p:cNvPr>
          <p:cNvSpPr txBox="1"/>
          <p:nvPr/>
        </p:nvSpPr>
        <p:spPr>
          <a:xfrm>
            <a:off x="156210" y="2102515"/>
            <a:ext cx="5854065" cy="275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“ЎЗАВТОСАНОАТ”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АКЦИЯДОРЛИК ЖАМИЯТИНИНГ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КОРРУПЦИЯГА ҚАРШИ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КУРАШИШ СОҲАСИДАГИ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ФАОЛИЯТИ ВА ТАЖРИБАСИ </a:t>
            </a:r>
            <a:r>
              <a:rPr lang="uz-Cyrl-U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FBD8C9-2ACB-471D-926C-C5F62522F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6"/>
          <a:stretch/>
        </p:blipFill>
        <p:spPr>
          <a:xfrm>
            <a:off x="6329362" y="79130"/>
            <a:ext cx="5969000" cy="66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19"/>
          <p:cNvGrpSpPr/>
          <p:nvPr/>
        </p:nvGrpSpPr>
        <p:grpSpPr>
          <a:xfrm>
            <a:off x="-2" y="2057869"/>
            <a:ext cx="5379259" cy="898565"/>
            <a:chOff x="-1" y="-1"/>
            <a:chExt cx="4996556" cy="1152961"/>
          </a:xfrm>
        </p:grpSpPr>
        <p:sp>
          <p:nvSpPr>
            <p:cNvPr id="6" name="Shape 712"/>
            <p:cNvSpPr/>
            <p:nvPr/>
          </p:nvSpPr>
          <p:spPr>
            <a:xfrm flipH="1">
              <a:off x="-1" y="166678"/>
              <a:ext cx="4191989" cy="818352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lvl="0" algn="ctr"/>
              <a:r>
                <a:rPr lang="uz-Cyrl-UZ" sz="4000" b="1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2022 йил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7" name="Group 716"/>
            <p:cNvGrpSpPr/>
            <p:nvPr/>
          </p:nvGrpSpPr>
          <p:grpSpPr>
            <a:xfrm>
              <a:off x="4191985" y="-1"/>
              <a:ext cx="804570" cy="1152961"/>
              <a:chOff x="0" y="0"/>
              <a:chExt cx="804566" cy="1152958"/>
            </a:xfrm>
          </p:grpSpPr>
          <p:sp>
            <p:nvSpPr>
              <p:cNvPr id="8" name="Shape 713"/>
              <p:cNvSpPr/>
              <p:nvPr/>
            </p:nvSpPr>
            <p:spPr>
              <a:xfrm flipH="1">
                <a:off x="0" y="166677"/>
                <a:ext cx="402284" cy="98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73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4000">
                  <a:latin typeface="+mj-lt"/>
                </a:endParaRPr>
              </a:p>
            </p:txBody>
          </p:sp>
          <p:sp>
            <p:nvSpPr>
              <p:cNvPr id="9" name="Shape 714"/>
              <p:cNvSpPr/>
              <p:nvPr/>
            </p:nvSpPr>
            <p:spPr>
              <a:xfrm flipH="1">
                <a:off x="402283" y="166677"/>
                <a:ext cx="402284" cy="98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73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6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sz="4000" b="1">
                    <a:solidFill>
                      <a:srgbClr val="FFFFFF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1</a:t>
                </a:r>
              </a:p>
            </p:txBody>
          </p:sp>
          <p:sp>
            <p:nvSpPr>
              <p:cNvPr id="10" name="Shape 715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bevel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4000">
                  <a:latin typeface="+mj-lt"/>
                </a:endParaRPr>
              </a:p>
            </p:txBody>
          </p:sp>
        </p:grpSp>
      </p:grpSp>
      <p:grpSp>
        <p:nvGrpSpPr>
          <p:cNvPr id="12" name="Group 759"/>
          <p:cNvGrpSpPr/>
          <p:nvPr/>
        </p:nvGrpSpPr>
        <p:grpSpPr>
          <a:xfrm>
            <a:off x="5486400" y="2371855"/>
            <a:ext cx="3626577" cy="353390"/>
            <a:chOff x="34099" y="0"/>
            <a:chExt cx="2592660" cy="453438"/>
          </a:xfrm>
        </p:grpSpPr>
        <p:sp>
          <p:nvSpPr>
            <p:cNvPr id="13" name="Shape 757"/>
            <p:cNvSpPr/>
            <p:nvPr/>
          </p:nvSpPr>
          <p:spPr>
            <a:xfrm flipV="1">
              <a:off x="2617228" y="0"/>
              <a:ext cx="1" cy="453439"/>
            </a:xfrm>
            <a:prstGeom prst="line">
              <a:avLst/>
            </a:prstGeom>
            <a:noFill/>
            <a:ln w="38100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000">
                <a:latin typeface="+mj-lt"/>
              </a:endParaRPr>
            </a:p>
          </p:txBody>
        </p:sp>
        <p:sp>
          <p:nvSpPr>
            <p:cNvPr id="14" name="Shape 758"/>
            <p:cNvSpPr/>
            <p:nvPr/>
          </p:nvSpPr>
          <p:spPr>
            <a:xfrm flipH="1" flipV="1">
              <a:off x="34099" y="233808"/>
              <a:ext cx="2592661" cy="1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000">
                <a:latin typeface="+mj-lt"/>
              </a:endParaRPr>
            </a:p>
          </p:txBody>
        </p:sp>
      </p:grpSp>
      <p:grpSp>
        <p:nvGrpSpPr>
          <p:cNvPr id="15" name="Group 727"/>
          <p:cNvGrpSpPr/>
          <p:nvPr/>
        </p:nvGrpSpPr>
        <p:grpSpPr>
          <a:xfrm>
            <a:off x="-5" y="3516882"/>
            <a:ext cx="6087804" cy="900517"/>
            <a:chOff x="-2" y="0"/>
            <a:chExt cx="5735360" cy="1155468"/>
          </a:xfrm>
          <a:solidFill>
            <a:schemeClr val="accent5"/>
          </a:solidFill>
        </p:grpSpPr>
        <p:sp>
          <p:nvSpPr>
            <p:cNvPr id="16" name="Shape 720"/>
            <p:cNvSpPr/>
            <p:nvPr/>
          </p:nvSpPr>
          <p:spPr>
            <a:xfrm flipH="1">
              <a:off x="-2" y="171692"/>
              <a:ext cx="4930787" cy="81671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lvl="0" algn="ctr"/>
              <a:r>
                <a:rPr lang="uz-Cyrl-UZ" sz="4000" b="1" dirty="0">
                  <a:solidFill>
                    <a:prstClr val="white"/>
                  </a:solidFill>
                  <a:latin typeface="+mj-lt"/>
                </a:rPr>
                <a:t>2023 йил</a:t>
              </a:r>
              <a:endParaRPr lang="en-US" sz="4000" b="1" dirty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17" name="Group 724"/>
            <p:cNvGrpSpPr/>
            <p:nvPr/>
          </p:nvGrpSpPr>
          <p:grpSpPr>
            <a:xfrm>
              <a:off x="4930788" y="0"/>
              <a:ext cx="804570" cy="1155468"/>
              <a:chOff x="0" y="0"/>
              <a:chExt cx="804566" cy="1155466"/>
            </a:xfrm>
            <a:grpFill/>
          </p:grpSpPr>
          <p:sp>
            <p:nvSpPr>
              <p:cNvPr id="18" name="Shape 721"/>
              <p:cNvSpPr/>
              <p:nvPr/>
            </p:nvSpPr>
            <p:spPr>
              <a:xfrm flipH="1">
                <a:off x="0" y="169186"/>
                <a:ext cx="402284" cy="98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67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4000">
                  <a:latin typeface="+mj-lt"/>
                </a:endParaRPr>
              </a:p>
            </p:txBody>
          </p:sp>
          <p:sp>
            <p:nvSpPr>
              <p:cNvPr id="19" name="Shape 722"/>
              <p:cNvSpPr/>
              <p:nvPr/>
            </p:nvSpPr>
            <p:spPr>
              <a:xfrm flipH="1">
                <a:off x="402283" y="169186"/>
                <a:ext cx="402284" cy="98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6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sz="4000" b="1">
                    <a:solidFill>
                      <a:srgbClr val="FFFFFF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2</a:t>
                </a:r>
              </a:p>
            </p:txBody>
          </p:sp>
          <p:sp>
            <p:nvSpPr>
              <p:cNvPr id="20" name="Shape 723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4000">
                  <a:latin typeface="+mj-lt"/>
                </a:endParaRPr>
              </a:p>
            </p:txBody>
          </p:sp>
        </p:grpSp>
      </p:grpSp>
      <p:grpSp>
        <p:nvGrpSpPr>
          <p:cNvPr id="22" name="Group 762"/>
          <p:cNvGrpSpPr/>
          <p:nvPr/>
        </p:nvGrpSpPr>
        <p:grpSpPr>
          <a:xfrm>
            <a:off x="6169573" y="3788804"/>
            <a:ext cx="3367098" cy="353390"/>
            <a:chOff x="34099" y="0"/>
            <a:chExt cx="1836278" cy="453438"/>
          </a:xfrm>
        </p:grpSpPr>
        <p:sp>
          <p:nvSpPr>
            <p:cNvPr id="23" name="Shape 760"/>
            <p:cNvSpPr/>
            <p:nvPr/>
          </p:nvSpPr>
          <p:spPr>
            <a:xfrm flipV="1">
              <a:off x="1863616" y="0"/>
              <a:ext cx="1" cy="453439"/>
            </a:xfrm>
            <a:prstGeom prst="line">
              <a:avLst/>
            </a:prstGeom>
            <a:noFill/>
            <a:ln w="38100" cap="flat">
              <a:solidFill>
                <a:srgbClr val="4472C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000">
                <a:latin typeface="+mj-lt"/>
              </a:endParaRPr>
            </a:p>
          </p:txBody>
        </p:sp>
        <p:sp>
          <p:nvSpPr>
            <p:cNvPr id="24" name="Shape 761"/>
            <p:cNvSpPr/>
            <p:nvPr/>
          </p:nvSpPr>
          <p:spPr>
            <a:xfrm flipH="1" flipV="1">
              <a:off x="34099" y="233808"/>
              <a:ext cx="1836279" cy="1"/>
            </a:xfrm>
            <a:prstGeom prst="line">
              <a:avLst/>
            </a:prstGeom>
            <a:noFill/>
            <a:ln w="38100" cap="flat">
              <a:solidFill>
                <a:srgbClr val="4472C4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000">
                <a:latin typeface="+mj-lt"/>
              </a:endParaRPr>
            </a:p>
          </p:txBody>
        </p:sp>
      </p:grpSp>
      <p:grpSp>
        <p:nvGrpSpPr>
          <p:cNvPr id="25" name="Group 735"/>
          <p:cNvGrpSpPr/>
          <p:nvPr/>
        </p:nvGrpSpPr>
        <p:grpSpPr>
          <a:xfrm>
            <a:off x="-5" y="4925548"/>
            <a:ext cx="6871861" cy="888917"/>
            <a:chOff x="-1" y="0"/>
            <a:chExt cx="6382969" cy="1140582"/>
          </a:xfrm>
          <a:solidFill>
            <a:srgbClr val="E25025"/>
          </a:solidFill>
        </p:grpSpPr>
        <p:sp>
          <p:nvSpPr>
            <p:cNvPr id="26" name="Shape 728"/>
            <p:cNvSpPr/>
            <p:nvPr/>
          </p:nvSpPr>
          <p:spPr>
            <a:xfrm flipH="1">
              <a:off x="-1" y="170587"/>
              <a:ext cx="5574028" cy="79940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lvl="0" algn="ctr"/>
              <a:r>
                <a:rPr lang="uz-Cyrl-UZ" sz="4000" b="1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2024 йил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" name="Group 732"/>
            <p:cNvGrpSpPr/>
            <p:nvPr/>
          </p:nvGrpSpPr>
          <p:grpSpPr>
            <a:xfrm>
              <a:off x="5578397" y="0"/>
              <a:ext cx="804571" cy="1140582"/>
              <a:chOff x="0" y="0"/>
              <a:chExt cx="804567" cy="1140580"/>
            </a:xfrm>
            <a:grpFill/>
          </p:grpSpPr>
          <p:sp>
            <p:nvSpPr>
              <p:cNvPr id="28" name="Shape 729"/>
              <p:cNvSpPr/>
              <p:nvPr/>
            </p:nvSpPr>
            <p:spPr>
              <a:xfrm flipH="1">
                <a:off x="0" y="168081"/>
                <a:ext cx="402284" cy="972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870"/>
                    </a:lnTo>
                    <a:lnTo>
                      <a:pt x="21600" y="0"/>
                    </a:lnTo>
                    <a:lnTo>
                      <a:pt x="0" y="3786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4000">
                  <a:latin typeface="+mj-lt"/>
                </a:endParaRPr>
              </a:p>
            </p:txBody>
          </p:sp>
          <p:sp>
            <p:nvSpPr>
              <p:cNvPr id="29" name="Shape 730"/>
              <p:cNvSpPr/>
              <p:nvPr/>
            </p:nvSpPr>
            <p:spPr>
              <a:xfrm flipH="1">
                <a:off x="402283" y="168081"/>
                <a:ext cx="402284" cy="972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870"/>
                    </a:lnTo>
                    <a:lnTo>
                      <a:pt x="0" y="0"/>
                    </a:lnTo>
                    <a:lnTo>
                      <a:pt x="21600" y="3786"/>
                    </a:lnTo>
                    <a:lnTo>
                      <a:pt x="216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FFFF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3</a:t>
                </a:r>
                <a:endParaRPr sz="4000" dirty="0">
                  <a:latin typeface="+mj-lt"/>
                </a:endParaRPr>
              </a:p>
            </p:txBody>
          </p:sp>
          <p:sp>
            <p:nvSpPr>
              <p:cNvPr id="30" name="Shape 731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4000">
                  <a:latin typeface="+mj-lt"/>
                </a:endParaRPr>
              </a:p>
            </p:txBody>
          </p:sp>
        </p:grpSp>
      </p:grpSp>
      <p:sp>
        <p:nvSpPr>
          <p:cNvPr id="52" name="Прямоугольник 51"/>
          <p:cNvSpPr/>
          <p:nvPr/>
        </p:nvSpPr>
        <p:spPr>
          <a:xfrm>
            <a:off x="9046599" y="2123525"/>
            <a:ext cx="2393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5400" b="1" dirty="0">
                <a:solidFill>
                  <a:srgbClr val="70AD47"/>
                </a:solidFill>
                <a:latin typeface="+mj-lt"/>
                <a:ea typeface="Times New Roman" panose="02020603050405020304" pitchFamily="18" charset="0"/>
              </a:rPr>
              <a:t>62 балл</a:t>
            </a:r>
            <a:endParaRPr lang="ru-RU" sz="5400" dirty="0">
              <a:solidFill>
                <a:srgbClr val="70AD47"/>
              </a:solidFill>
              <a:latin typeface="+mj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536671" y="3494070"/>
            <a:ext cx="2464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5400" b="1" dirty="0">
                <a:solidFill>
                  <a:srgbClr val="4472C4"/>
                </a:solidFill>
                <a:latin typeface="+mj-lt"/>
              </a:rPr>
              <a:t>82 балл</a:t>
            </a:r>
            <a:endParaRPr lang="ru-RU" sz="5400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524274" y="4973839"/>
            <a:ext cx="2393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5400" b="1" dirty="0">
                <a:solidFill>
                  <a:srgbClr val="E25025"/>
                </a:solidFill>
                <a:latin typeface="+mj-lt"/>
                <a:ea typeface="Times New Roman" panose="02020603050405020304" pitchFamily="18" charset="0"/>
              </a:rPr>
              <a:t>86 балл</a:t>
            </a:r>
            <a:endParaRPr lang="ru-RU" sz="5400" dirty="0">
              <a:solidFill>
                <a:srgbClr val="E25025"/>
              </a:solidFill>
              <a:latin typeface="+mj-lt"/>
            </a:endParaRPr>
          </a:p>
        </p:txBody>
      </p:sp>
      <p:grpSp>
        <p:nvGrpSpPr>
          <p:cNvPr id="57" name="Group 762"/>
          <p:cNvGrpSpPr/>
          <p:nvPr/>
        </p:nvGrpSpPr>
        <p:grpSpPr>
          <a:xfrm>
            <a:off x="6933615" y="5258808"/>
            <a:ext cx="2559780" cy="353391"/>
            <a:chOff x="-110288" y="-510786"/>
            <a:chExt cx="1858702" cy="453439"/>
          </a:xfrm>
        </p:grpSpPr>
        <p:sp>
          <p:nvSpPr>
            <p:cNvPr id="58" name="Shape 760"/>
            <p:cNvSpPr/>
            <p:nvPr/>
          </p:nvSpPr>
          <p:spPr>
            <a:xfrm flipV="1">
              <a:off x="1748413" y="-510786"/>
              <a:ext cx="1" cy="453439"/>
            </a:xfrm>
            <a:prstGeom prst="line">
              <a:avLst/>
            </a:prstGeom>
            <a:noFill/>
            <a:ln w="38100" cap="flat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000">
                <a:latin typeface="+mj-lt"/>
              </a:endParaRPr>
            </a:p>
          </p:txBody>
        </p:sp>
        <p:sp>
          <p:nvSpPr>
            <p:cNvPr id="59" name="Shape 761"/>
            <p:cNvSpPr/>
            <p:nvPr/>
          </p:nvSpPr>
          <p:spPr>
            <a:xfrm flipH="1" flipV="1">
              <a:off x="-110288" y="-258314"/>
              <a:ext cx="1836279" cy="1"/>
            </a:xfrm>
            <a:prstGeom prst="line">
              <a:avLst/>
            </a:prstGeom>
            <a:noFill/>
            <a:ln w="38100" cap="flat">
              <a:solidFill>
                <a:srgbClr val="C00000"/>
              </a:solidFill>
              <a:prstDash val="sysDash"/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000">
                <a:latin typeface="+mj-lt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787774D-71C7-48D9-A93E-117A6B319B42}"/>
              </a:ext>
            </a:extLst>
          </p:cNvPr>
          <p:cNvGrpSpPr/>
          <p:nvPr/>
        </p:nvGrpSpPr>
        <p:grpSpPr>
          <a:xfrm>
            <a:off x="-1" y="-2149"/>
            <a:ext cx="12392025" cy="1375133"/>
            <a:chOff x="0" y="-710"/>
            <a:chExt cx="12192000" cy="832624"/>
          </a:xfrm>
          <a:solidFill>
            <a:schemeClr val="accent5">
              <a:lumMod val="75000"/>
            </a:schemeClr>
          </a:solidFill>
        </p:grpSpPr>
        <p:sp>
          <p:nvSpPr>
            <p:cNvPr id="34" name="object 2">
              <a:extLst>
                <a:ext uri="{FF2B5EF4-FFF2-40B4-BE49-F238E27FC236}">
                  <a16:creationId xmlns:a16="http://schemas.microsoft.com/office/drawing/2014/main" id="{EDA874FA-9E2C-45B2-B1EB-92C0EA47798B}"/>
                </a:ext>
              </a:extLst>
            </p:cNvPr>
            <p:cNvSpPr/>
            <p:nvPr/>
          </p:nvSpPr>
          <p:spPr>
            <a:xfrm>
              <a:off x="0" y="-710"/>
              <a:ext cx="12192000" cy="692731"/>
            </a:xfrm>
            <a:custGeom>
              <a:avLst/>
              <a:gdLst/>
              <a:ahLst/>
              <a:cxnLst/>
              <a:rect l="l" t="t" r="r" b="b"/>
              <a:pathLst>
                <a:path w="19514820" h="1142365">
                  <a:moveTo>
                    <a:pt x="0" y="1142164"/>
                  </a:moveTo>
                  <a:lnTo>
                    <a:pt x="19514798" y="1142164"/>
                  </a:lnTo>
                  <a:lnTo>
                    <a:pt x="19514798" y="0"/>
                  </a:lnTo>
                  <a:lnTo>
                    <a:pt x="0" y="0"/>
                  </a:lnTo>
                  <a:lnTo>
                    <a:pt x="0" y="1142164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 sz="109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C768D0E4-E1CD-4C38-A72A-41E9E9E3E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31" y="191182"/>
              <a:ext cx="1119982" cy="277462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28F5E59E-8A46-4ACC-B421-18D5CCA7159F}"/>
                </a:ext>
              </a:extLst>
            </p:cNvPr>
            <p:cNvSpPr txBox="1"/>
            <p:nvPr/>
          </p:nvSpPr>
          <p:spPr>
            <a:xfrm>
              <a:off x="3039456" y="75315"/>
              <a:ext cx="7586755" cy="7565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indent="449580" algn="ctr">
                <a:lnSpc>
                  <a:spcPct val="107000"/>
                </a:lnSpc>
                <a:spcAft>
                  <a:spcPts val="600"/>
                </a:spcAft>
              </a:pPr>
              <a:r>
                <a:rPr lang="uz-Cyrl-UZ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Коррупцияга қарши курашиш агентлиги рейтингида “Ўзавтосаноат” АЖ ва унинг тизим корхоналари фаолияти баҳоси хронологияси</a:t>
              </a:r>
              <a:endPara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7701" algn="ctr"/>
              <a:endParaRPr lang="uz-Cyrl-U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39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565055" y="496720"/>
            <a:ext cx="1685846" cy="750968"/>
          </a:xfrm>
          <a:custGeom>
            <a:avLst/>
            <a:gdLst/>
            <a:ahLst/>
            <a:cxnLst/>
            <a:rect l="l" t="t" r="r" b="b"/>
            <a:pathLst>
              <a:path w="2528769" h="1126452">
                <a:moveTo>
                  <a:pt x="0" y="0"/>
                </a:moveTo>
                <a:lnTo>
                  <a:pt x="2528769" y="0"/>
                </a:lnTo>
                <a:lnTo>
                  <a:pt x="2528769" y="1126451"/>
                </a:lnTo>
                <a:lnTo>
                  <a:pt x="0" y="112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9880836" y="3480776"/>
            <a:ext cx="3805692" cy="453363"/>
          </a:xfrm>
          <a:custGeom>
            <a:avLst/>
            <a:gdLst/>
            <a:ahLst/>
            <a:cxnLst/>
            <a:rect l="l" t="t" r="r" b="b"/>
            <a:pathLst>
              <a:path w="5708538" h="680044">
                <a:moveTo>
                  <a:pt x="0" y="0"/>
                </a:moveTo>
                <a:lnTo>
                  <a:pt x="5708538" y="0"/>
                </a:lnTo>
                <a:lnTo>
                  <a:pt x="5708538" y="680044"/>
                </a:lnTo>
                <a:lnTo>
                  <a:pt x="0" y="680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534600DA-B540-4C25-A3E7-9759CC80E60C}"/>
              </a:ext>
            </a:extLst>
          </p:cNvPr>
          <p:cNvSpPr txBox="1"/>
          <p:nvPr/>
        </p:nvSpPr>
        <p:spPr>
          <a:xfrm>
            <a:off x="3851778" y="156467"/>
            <a:ext cx="7136682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4"/>
              </a:lnSpc>
            </a:pPr>
            <a:r>
              <a:rPr lang="uz-Cyrl-UZ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 йўналишлари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11D070-95FA-46D7-A767-9B61B338FF1B}"/>
              </a:ext>
            </a:extLst>
          </p:cNvPr>
          <p:cNvSpPr txBox="1"/>
          <p:nvPr/>
        </p:nvSpPr>
        <p:spPr>
          <a:xfrm>
            <a:off x="284493" y="527990"/>
            <a:ext cx="9206380" cy="6154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Коррупцияга қарши курашиш </a:t>
            </a: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Харид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Таъминот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Маҳаллийлаштириш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Ишлаб чиқариш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Маркетинг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Молия-иқтисод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Кадр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Хавфсизлик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3451" indent="-285750">
              <a:lnSpc>
                <a:spcPct val="200000"/>
              </a:lnSpc>
              <a:buClr>
                <a:srgbClr val="001F5F"/>
              </a:buClr>
              <a:buFont typeface="Wingdings" panose="05000000000000000000" pitchFamily="2" charset="2"/>
              <a:buChar char="q"/>
              <a:tabLst>
                <a:tab pos="93956" algn="l"/>
              </a:tabLst>
            </a:pPr>
            <a:r>
              <a:rPr lang="uz-Cyrl-UZ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Рақамлаштириш</a:t>
            </a:r>
          </a:p>
        </p:txBody>
      </p:sp>
      <p:pic>
        <p:nvPicPr>
          <p:cNvPr id="1026" name="Picture 2" descr="Six Best Practices For Managing Multiple Business Locations | TIMIFY">
            <a:extLst>
              <a:ext uri="{FF2B5EF4-FFF2-40B4-BE49-F238E27FC236}">
                <a16:creationId xmlns:a16="http://schemas.microsoft.com/office/drawing/2014/main" id="{A3926391-F5B6-4F24-B25C-0AEF4F8C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98" y="108842"/>
            <a:ext cx="5667684" cy="56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4B893B-D30A-478C-9EA3-816CEECD98A1}"/>
              </a:ext>
            </a:extLst>
          </p:cNvPr>
          <p:cNvSpPr txBox="1"/>
          <p:nvPr/>
        </p:nvSpPr>
        <p:spPr>
          <a:xfrm>
            <a:off x="7420120" y="5610304"/>
            <a:ext cx="3428856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Cyrl-UZ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uz-Cyrl-UZ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корхона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Cyrl-UZ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uz-Cyrl-UZ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нафар мутахассис (115 та штат бирлиги)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EEC716E-C998-47C5-81C4-CEBFBD174BCC}"/>
              </a:ext>
            </a:extLst>
          </p:cNvPr>
          <p:cNvGrpSpPr/>
          <p:nvPr/>
        </p:nvGrpSpPr>
        <p:grpSpPr>
          <a:xfrm>
            <a:off x="0" y="-125410"/>
            <a:ext cx="12192000" cy="845466"/>
            <a:chOff x="0" y="-710"/>
            <a:chExt cx="12192000" cy="845466"/>
          </a:xfrm>
          <a:solidFill>
            <a:schemeClr val="accent5">
              <a:lumMod val="75000"/>
            </a:schemeClr>
          </a:solidFill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125A5EEE-6EA1-4EEE-822D-0A14D4568AE1}"/>
                </a:ext>
              </a:extLst>
            </p:cNvPr>
            <p:cNvSpPr/>
            <p:nvPr/>
          </p:nvSpPr>
          <p:spPr>
            <a:xfrm>
              <a:off x="0" y="-710"/>
              <a:ext cx="12192000" cy="692731"/>
            </a:xfrm>
            <a:custGeom>
              <a:avLst/>
              <a:gdLst/>
              <a:ahLst/>
              <a:cxnLst/>
              <a:rect l="l" t="t" r="r" b="b"/>
              <a:pathLst>
                <a:path w="19514820" h="1142365">
                  <a:moveTo>
                    <a:pt x="0" y="1142164"/>
                  </a:moveTo>
                  <a:lnTo>
                    <a:pt x="19514798" y="1142164"/>
                  </a:lnTo>
                  <a:lnTo>
                    <a:pt x="19514798" y="0"/>
                  </a:lnTo>
                  <a:lnTo>
                    <a:pt x="0" y="0"/>
                  </a:lnTo>
                  <a:lnTo>
                    <a:pt x="0" y="1142164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 sz="109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8A5F53C-E0D6-410D-AAC2-21440F792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31" y="191182"/>
              <a:ext cx="1119982" cy="277462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BA4DACF-44E4-4D2D-941B-CE46DBAFBF4C}"/>
                </a:ext>
              </a:extLst>
            </p:cNvPr>
            <p:cNvSpPr txBox="1"/>
            <p:nvPr/>
          </p:nvSpPr>
          <p:spPr>
            <a:xfrm>
              <a:off x="3039456" y="75315"/>
              <a:ext cx="7586755" cy="76944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7701"/>
              <a:r>
                <a:rPr lang="uz-Cyrl-UZ" sz="3200" b="1" spc="-9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ФАОЛИЯТ</a:t>
              </a:r>
              <a:r>
                <a:rPr lang="en-US" sz="3200" b="1" spc="-9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Cyrl-UZ" sz="3200" b="1" spc="-9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ЙЎНАЛИШЛАРИ</a:t>
              </a:r>
              <a:endParaRPr lang="ru-RU" sz="3200" b="1" spc="-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701" algn="ctr"/>
              <a:endParaRPr lang="uz-Cyrl-U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67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A8AE7-5827-4E7A-9DDD-395619EA3839}"/>
              </a:ext>
            </a:extLst>
          </p:cNvPr>
          <p:cNvGrpSpPr/>
          <p:nvPr/>
        </p:nvGrpSpPr>
        <p:grpSpPr>
          <a:xfrm>
            <a:off x="1348400" y="1152524"/>
            <a:ext cx="9495199" cy="5591175"/>
            <a:chOff x="1099322" y="824149"/>
            <a:chExt cx="9494441" cy="6038258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0E4D48C-C87B-4057-831C-906D12D96589}"/>
                </a:ext>
              </a:extLst>
            </p:cNvPr>
            <p:cNvGrpSpPr/>
            <p:nvPr/>
          </p:nvGrpSpPr>
          <p:grpSpPr>
            <a:xfrm>
              <a:off x="1099322" y="835449"/>
              <a:ext cx="2115922" cy="6004358"/>
              <a:chOff x="6508917" y="777909"/>
              <a:chExt cx="2115922" cy="6004358"/>
            </a:xfrm>
          </p:grpSpPr>
          <p:sp>
            <p:nvSpPr>
              <p:cNvPr id="36" name="Капля 35">
                <a:extLst>
                  <a:ext uri="{FF2B5EF4-FFF2-40B4-BE49-F238E27FC236}">
                    <a16:creationId xmlns:a16="http://schemas.microsoft.com/office/drawing/2014/main" id="{0EE93841-C7FF-4F01-B587-EFBEB267BC22}"/>
                  </a:ext>
                </a:extLst>
              </p:cNvPr>
              <p:cNvSpPr/>
              <p:nvPr/>
            </p:nvSpPr>
            <p:spPr>
              <a:xfrm>
                <a:off x="6782170" y="777909"/>
                <a:ext cx="1642762" cy="1541775"/>
              </a:xfrm>
              <a:prstGeom prst="teardrop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72000"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</a:t>
                </a:r>
                <a:r>
                  <a:rPr lang="uz-Cyrl-UZ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uz-Cyrl-UZ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йил</a:t>
                </a:r>
                <a:endParaRPr lang="ru-RU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647F6643-E156-4F15-8CF5-E716EB73C174}"/>
                  </a:ext>
                </a:extLst>
              </p:cNvPr>
              <p:cNvGrpSpPr/>
              <p:nvPr/>
            </p:nvGrpSpPr>
            <p:grpSpPr>
              <a:xfrm>
                <a:off x="6508917" y="2345563"/>
                <a:ext cx="2115922" cy="4436704"/>
                <a:chOff x="6508917" y="2345563"/>
                <a:chExt cx="2115922" cy="4436704"/>
              </a:xfrm>
            </p:grpSpPr>
            <p:sp>
              <p:nvSpPr>
                <p:cNvPr id="38" name="Блок-схема: документ 37">
                  <a:extLst>
                    <a:ext uri="{FF2B5EF4-FFF2-40B4-BE49-F238E27FC236}">
                      <a16:creationId xmlns:a16="http://schemas.microsoft.com/office/drawing/2014/main" id="{91A250FC-3790-4692-A0A2-964581D142CD}"/>
                    </a:ext>
                  </a:extLst>
                </p:cNvPr>
                <p:cNvSpPr/>
                <p:nvPr/>
              </p:nvSpPr>
              <p:spPr>
                <a:xfrm>
                  <a:off x="6508917" y="2405572"/>
                  <a:ext cx="2115922" cy="4376695"/>
                </a:xfrm>
                <a:prstGeom prst="flowChartDocumen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tIns="0" rtlCol="0" anchor="t" anchorCtr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ru-RU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Ходимлар</a:t>
                  </a:r>
                  <a:r>
                    <a:rPr lang="ru-RU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en-US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Жами</a:t>
                  </a:r>
                  <a:r>
                    <a:rPr lang="ru-RU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</a:t>
                  </a:r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88</a:t>
                  </a:r>
                  <a:endParaRPr lang="ru-RU" sz="14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Умумий    самарадорлик:</a:t>
                  </a:r>
                  <a:endParaRPr lang="ru-RU" sz="1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1 370</a:t>
                  </a:r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endParaRPr lang="ru-RU" sz="14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Қонун </a:t>
                  </a: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бузилиши :</a:t>
                  </a:r>
                </a:p>
                <a:p>
                  <a:pPr algn="ctr"/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300,3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endParaRPr lang="uz-Cyrl-U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Бюджет:</a:t>
                  </a:r>
                </a:p>
                <a:p>
                  <a:pPr algn="ctr"/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r>
                    <a:rPr lang="en-US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ru-RU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endParaRPr lang="uz-Cyrl-UZ" sz="14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9" name="Рисунок 38" descr="Пользователи со сплошной заливкой">
                  <a:extLst>
                    <a:ext uri="{FF2B5EF4-FFF2-40B4-BE49-F238E27FC236}">
                      <a16:creationId xmlns:a16="http://schemas.microsoft.com/office/drawing/2014/main" id="{0A49656F-BD2C-4A0F-A77D-BA125F524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9725" y="2345563"/>
                  <a:ext cx="468086" cy="468086"/>
                </a:xfrm>
                <a:prstGeom prst="rect">
                  <a:avLst/>
                </a:prstGeom>
              </p:spPr>
            </p:pic>
            <p:cxnSp>
              <p:nvCxnSpPr>
                <p:cNvPr id="40" name="Прямая соединительная линия 39">
                  <a:extLst>
                    <a:ext uri="{FF2B5EF4-FFF2-40B4-BE49-F238E27FC236}">
                      <a16:creationId xmlns:a16="http://schemas.microsoft.com/office/drawing/2014/main" id="{4A657EB8-517E-4A48-9F5A-4FF97011D6EC}"/>
                    </a:ext>
                  </a:extLst>
                </p:cNvPr>
                <p:cNvCxnSpPr/>
                <p:nvPr/>
              </p:nvCxnSpPr>
              <p:spPr>
                <a:xfrm>
                  <a:off x="6843422" y="3263375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41" name="Прямая соединительная линия 40">
                  <a:extLst>
                    <a:ext uri="{FF2B5EF4-FFF2-40B4-BE49-F238E27FC236}">
                      <a16:creationId xmlns:a16="http://schemas.microsoft.com/office/drawing/2014/main" id="{5FB79DFB-D156-4F61-A2AC-F76D4B2F6BE4}"/>
                    </a:ext>
                  </a:extLst>
                </p:cNvPr>
                <p:cNvCxnSpPr/>
                <p:nvPr/>
              </p:nvCxnSpPr>
              <p:spPr>
                <a:xfrm>
                  <a:off x="6843421" y="4198771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sp>
              <p:nvSpPr>
                <p:cNvPr id="42" name="Правая фигурная скобка 41">
                  <a:extLst>
                    <a:ext uri="{FF2B5EF4-FFF2-40B4-BE49-F238E27FC236}">
                      <a16:creationId xmlns:a16="http://schemas.microsoft.com/office/drawing/2014/main" id="{5DA82838-5DBE-42AE-9D36-76F5B2B38C17}"/>
                    </a:ext>
                  </a:extLst>
                </p:cNvPr>
                <p:cNvSpPr/>
                <p:nvPr/>
              </p:nvSpPr>
              <p:spPr>
                <a:xfrm rot="16200000">
                  <a:off x="7555171" y="3588079"/>
                  <a:ext cx="221812" cy="1520258"/>
                </a:xfrm>
                <a:prstGeom prst="rightBrace">
                  <a:avLst>
                    <a:gd name="adj1" fmla="val 78978"/>
                    <a:gd name="adj2" fmla="val 17224"/>
                  </a:avLst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id="{D52CE200-FE5C-47CF-81FA-FD6165CEDAC1}"/>
                    </a:ext>
                  </a:extLst>
                </p:cNvPr>
                <p:cNvSpPr/>
                <p:nvPr/>
              </p:nvSpPr>
              <p:spPr>
                <a:xfrm>
                  <a:off x="8184967" y="4417830"/>
                  <a:ext cx="342000" cy="3420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uz-Cyrl-UZ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17%</a:t>
                  </a:r>
                  <a:endParaRPr lang="ru-RU" sz="1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4" name="Прямая соединительная линия 43">
                  <a:extLst>
                    <a:ext uri="{FF2B5EF4-FFF2-40B4-BE49-F238E27FC236}">
                      <a16:creationId xmlns:a16="http://schemas.microsoft.com/office/drawing/2014/main" id="{955DA7EC-E0FB-4E42-8D87-FB5AF48E1A56}"/>
                    </a:ext>
                  </a:extLst>
                </p:cNvPr>
                <p:cNvCxnSpPr/>
                <p:nvPr/>
              </p:nvCxnSpPr>
              <p:spPr>
                <a:xfrm>
                  <a:off x="6835710" y="5240722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pic>
              <p:nvPicPr>
                <p:cNvPr id="45" name="Рисунок 44" descr="Портфель со сплошной заливкой">
                  <a:extLst>
                    <a:ext uri="{FF2B5EF4-FFF2-40B4-BE49-F238E27FC236}">
                      <a16:creationId xmlns:a16="http://schemas.microsoft.com/office/drawing/2014/main" id="{D44776DD-DCA1-4F5A-989A-8AF93BDC7B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2540" y="5433039"/>
                  <a:ext cx="373442" cy="373442"/>
                </a:xfrm>
                <a:prstGeom prst="rect">
                  <a:avLst/>
                </a:prstGeom>
              </p:spPr>
            </p:pic>
            <p:pic>
              <p:nvPicPr>
                <p:cNvPr id="46" name="Рисунок 45" descr="Крест на щите со сплошной заливкой">
                  <a:extLst>
                    <a:ext uri="{FF2B5EF4-FFF2-40B4-BE49-F238E27FC236}">
                      <a16:creationId xmlns:a16="http://schemas.microsoft.com/office/drawing/2014/main" id="{C3E65B03-BE3A-4EF0-9944-DB8B84E46F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8851" y="4560134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C5FB14E-7932-4BD8-8283-AC0C62AD3C02}"/>
                </a:ext>
              </a:extLst>
            </p:cNvPr>
            <p:cNvGrpSpPr/>
            <p:nvPr/>
          </p:nvGrpSpPr>
          <p:grpSpPr>
            <a:xfrm>
              <a:off x="4793422" y="835449"/>
              <a:ext cx="2115922" cy="6026958"/>
              <a:chOff x="9437037" y="777909"/>
              <a:chExt cx="2115922" cy="6026958"/>
            </a:xfrm>
          </p:grpSpPr>
          <p:sp>
            <p:nvSpPr>
              <p:cNvPr id="24" name="Капля 23">
                <a:extLst>
                  <a:ext uri="{FF2B5EF4-FFF2-40B4-BE49-F238E27FC236}">
                    <a16:creationId xmlns:a16="http://schemas.microsoft.com/office/drawing/2014/main" id="{A9CDD188-3505-42F3-A88E-0BAD5375AF25}"/>
                  </a:ext>
                </a:extLst>
              </p:cNvPr>
              <p:cNvSpPr/>
              <p:nvPr/>
            </p:nvSpPr>
            <p:spPr>
              <a:xfrm>
                <a:off x="9726873" y="777909"/>
                <a:ext cx="1642762" cy="1541775"/>
              </a:xfrm>
              <a:prstGeom prst="teardrop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72000"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</a:t>
                </a:r>
                <a:r>
                  <a:rPr lang="uz-Cyrl-UZ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uz-Cyrl-UZ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йил</a:t>
                </a:r>
                <a:endParaRPr lang="ru-RU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4C6BFFE0-3FA0-41AD-B73C-C2E1BB63BEE8}"/>
                  </a:ext>
                </a:extLst>
              </p:cNvPr>
              <p:cNvGrpSpPr/>
              <p:nvPr/>
            </p:nvGrpSpPr>
            <p:grpSpPr>
              <a:xfrm>
                <a:off x="9437037" y="2345563"/>
                <a:ext cx="2115922" cy="4459304"/>
                <a:chOff x="9437037" y="2345563"/>
                <a:chExt cx="2115922" cy="4459304"/>
              </a:xfrm>
            </p:grpSpPr>
            <p:sp>
              <p:nvSpPr>
                <p:cNvPr id="26" name="Блок-схема: документ 25">
                  <a:extLst>
                    <a:ext uri="{FF2B5EF4-FFF2-40B4-BE49-F238E27FC236}">
                      <a16:creationId xmlns:a16="http://schemas.microsoft.com/office/drawing/2014/main" id="{8F7E1739-2A2F-4259-A0E2-8A7AE575CDE6}"/>
                    </a:ext>
                  </a:extLst>
                </p:cNvPr>
                <p:cNvSpPr/>
                <p:nvPr/>
              </p:nvSpPr>
              <p:spPr>
                <a:xfrm>
                  <a:off x="9437037" y="2428177"/>
                  <a:ext cx="2115922" cy="4376690"/>
                </a:xfrm>
                <a:prstGeom prst="flowChartDocumen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tIns="0" rtlCol="0" anchor="t" anchorCtr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ru-RU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Ходимлар</a:t>
                  </a:r>
                  <a:r>
                    <a:rPr lang="ru-RU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en-US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Жами</a:t>
                  </a:r>
                  <a:r>
                    <a:rPr lang="ru-RU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</a:t>
                  </a:r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112</a:t>
                  </a:r>
                  <a:r>
                    <a:rPr lang="en-US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uz-Cyrl-UZ" sz="3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Умумий    самарадорлик:</a:t>
                  </a:r>
                  <a:endParaRPr lang="ru-RU" sz="1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</a:t>
                  </a:r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917</a:t>
                  </a:r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,5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endParaRPr lang="ru-RU" sz="14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Қонун </a:t>
                  </a: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бузилиши :</a:t>
                  </a:r>
                </a:p>
                <a:p>
                  <a:pPr algn="ctr"/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162,6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endParaRPr lang="uz-Cyrl-U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Бюджет:</a:t>
                  </a:r>
                </a:p>
                <a:p>
                  <a:pPr algn="ctr"/>
                  <a:r>
                    <a:rPr lang="ru-RU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34</a:t>
                  </a:r>
                  <a:r>
                    <a:rPr lang="en-US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ru-RU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r>
                    <a:rPr lang="en-US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z-Cyrl-UZ" sz="1400" b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just"/>
                  <a:r>
                    <a:rPr lang="uz-Cyrl-UZ" sz="9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algn="ctr"/>
                  <a:endParaRPr lang="uz-Cyrl-UZ" sz="14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7" name="Рисунок 26" descr="Пользователи со сплошной заливкой">
                  <a:extLst>
                    <a:ext uri="{FF2B5EF4-FFF2-40B4-BE49-F238E27FC236}">
                      <a16:creationId xmlns:a16="http://schemas.microsoft.com/office/drawing/2014/main" id="{19A05C6C-7DEB-4DA2-8299-16A5191CBB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04426" y="2345563"/>
                  <a:ext cx="468086" cy="468086"/>
                </a:xfrm>
                <a:prstGeom prst="rect">
                  <a:avLst/>
                </a:prstGeom>
              </p:spPr>
            </p:pic>
            <p:pic>
              <p:nvPicPr>
                <p:cNvPr id="28" name="Рисунок 27" descr="Деньги со сплошной заливкой">
                  <a:extLst>
                    <a:ext uri="{FF2B5EF4-FFF2-40B4-BE49-F238E27FC236}">
                      <a16:creationId xmlns:a16="http://schemas.microsoft.com/office/drawing/2014/main" id="{C997CC7B-1387-431A-BDC7-21A2F7706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67695" y="3253547"/>
                  <a:ext cx="457200" cy="457200"/>
                </a:xfrm>
                <a:prstGeom prst="rect">
                  <a:avLst/>
                </a:prstGeom>
              </p:spPr>
            </p:pic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1240F0D5-3F0B-42E1-93B6-1A1D3A1891D7}"/>
                    </a:ext>
                  </a:extLst>
                </p:cNvPr>
                <p:cNvCxnSpPr/>
                <p:nvPr/>
              </p:nvCxnSpPr>
              <p:spPr>
                <a:xfrm>
                  <a:off x="9788125" y="3274261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5186F31E-C1F4-41C1-B9EF-9FF53C6C1DDF}"/>
                    </a:ext>
                  </a:extLst>
                </p:cNvPr>
                <p:cNvCxnSpPr/>
                <p:nvPr/>
              </p:nvCxnSpPr>
              <p:spPr>
                <a:xfrm>
                  <a:off x="9782855" y="4198770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sp>
              <p:nvSpPr>
                <p:cNvPr id="31" name="Правая фигурная скобка 30">
                  <a:extLst>
                    <a:ext uri="{FF2B5EF4-FFF2-40B4-BE49-F238E27FC236}">
                      <a16:creationId xmlns:a16="http://schemas.microsoft.com/office/drawing/2014/main" id="{BBE3FAEF-8A2C-445B-BF7B-5EB49A40A434}"/>
                    </a:ext>
                  </a:extLst>
                </p:cNvPr>
                <p:cNvSpPr/>
                <p:nvPr/>
              </p:nvSpPr>
              <p:spPr>
                <a:xfrm rot="16200000">
                  <a:off x="10496245" y="3577194"/>
                  <a:ext cx="221812" cy="1520258"/>
                </a:xfrm>
                <a:prstGeom prst="rightBrace">
                  <a:avLst>
                    <a:gd name="adj1" fmla="val 78978"/>
                    <a:gd name="adj2" fmla="val 17224"/>
                  </a:avLst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id="{83D603DD-19C3-4D07-83C8-EA87FA709AA5}"/>
                    </a:ext>
                  </a:extLst>
                </p:cNvPr>
                <p:cNvSpPr/>
                <p:nvPr/>
              </p:nvSpPr>
              <p:spPr>
                <a:xfrm>
                  <a:off x="11126039" y="4374289"/>
                  <a:ext cx="342000" cy="3420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uz-Cyrl-UZ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1,8%</a:t>
                  </a:r>
                  <a:endParaRPr lang="ru-RU" sz="1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id="{68864312-AA17-4DB9-8D28-6D9D7C68F108}"/>
                    </a:ext>
                  </a:extLst>
                </p:cNvPr>
                <p:cNvCxnSpPr/>
                <p:nvPr/>
              </p:nvCxnSpPr>
              <p:spPr>
                <a:xfrm>
                  <a:off x="9782855" y="5277111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pic>
              <p:nvPicPr>
                <p:cNvPr id="34" name="Рисунок 33" descr="Портфель со сплошной заливкой">
                  <a:extLst>
                    <a:ext uri="{FF2B5EF4-FFF2-40B4-BE49-F238E27FC236}">
                      <a16:creationId xmlns:a16="http://schemas.microsoft.com/office/drawing/2014/main" id="{72CDA700-C864-4F80-9157-6DAE29F999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5015" y="5454441"/>
                  <a:ext cx="373442" cy="373442"/>
                </a:xfrm>
                <a:prstGeom prst="rect">
                  <a:avLst/>
                </a:prstGeom>
              </p:spPr>
            </p:pic>
            <p:pic>
              <p:nvPicPr>
                <p:cNvPr id="35" name="Рисунок 34" descr="Крест на щите со сплошной заливкой">
                  <a:extLst>
                    <a:ext uri="{FF2B5EF4-FFF2-40B4-BE49-F238E27FC236}">
                      <a16:creationId xmlns:a16="http://schemas.microsoft.com/office/drawing/2014/main" id="{F5582FFB-7BF7-45A3-805F-134AB58B62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9269" y="4566356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AF32EE4D-4D0E-48F0-802E-21D5E0991E99}"/>
                </a:ext>
              </a:extLst>
            </p:cNvPr>
            <p:cNvGrpSpPr/>
            <p:nvPr/>
          </p:nvGrpSpPr>
          <p:grpSpPr>
            <a:xfrm>
              <a:off x="8412667" y="824149"/>
              <a:ext cx="2181096" cy="6015658"/>
              <a:chOff x="9389822" y="777909"/>
              <a:chExt cx="2181096" cy="6015658"/>
            </a:xfrm>
            <a:solidFill>
              <a:schemeClr val="bg1"/>
            </a:solidFill>
          </p:grpSpPr>
          <p:sp>
            <p:nvSpPr>
              <p:cNvPr id="12" name="Капля 11">
                <a:extLst>
                  <a:ext uri="{FF2B5EF4-FFF2-40B4-BE49-F238E27FC236}">
                    <a16:creationId xmlns:a16="http://schemas.microsoft.com/office/drawing/2014/main" id="{80C316AC-4C5E-41C4-BA5E-CBC4F23F75B6}"/>
                  </a:ext>
                </a:extLst>
              </p:cNvPr>
              <p:cNvSpPr/>
              <p:nvPr/>
            </p:nvSpPr>
            <p:spPr>
              <a:xfrm>
                <a:off x="9726873" y="777909"/>
                <a:ext cx="1642762" cy="1541775"/>
              </a:xfrm>
              <a:prstGeom prst="teardrop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72000"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2024</a:t>
                </a:r>
                <a:endParaRPr lang="uz-Cyrl-UZ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Cyrl-UZ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йил</a:t>
                </a:r>
                <a:endParaRPr lang="ru-RU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D7E585DB-B637-4BFB-9FBD-B2D7EB63BFBD}"/>
                  </a:ext>
                </a:extLst>
              </p:cNvPr>
              <p:cNvGrpSpPr/>
              <p:nvPr/>
            </p:nvGrpSpPr>
            <p:grpSpPr>
              <a:xfrm>
                <a:off x="9389822" y="2345563"/>
                <a:ext cx="2181096" cy="4448004"/>
                <a:chOff x="9389822" y="2345563"/>
                <a:chExt cx="2181096" cy="4448004"/>
              </a:xfrm>
              <a:grpFill/>
            </p:grpSpPr>
            <p:sp>
              <p:nvSpPr>
                <p:cNvPr id="14" name="Блок-схема: документ 13">
                  <a:extLst>
                    <a:ext uri="{FF2B5EF4-FFF2-40B4-BE49-F238E27FC236}">
                      <a16:creationId xmlns:a16="http://schemas.microsoft.com/office/drawing/2014/main" id="{B95BA3B9-CCD5-4F75-AE09-255C726A81D2}"/>
                    </a:ext>
                  </a:extLst>
                </p:cNvPr>
                <p:cNvSpPr/>
                <p:nvPr/>
              </p:nvSpPr>
              <p:spPr>
                <a:xfrm>
                  <a:off x="9454996" y="2416877"/>
                  <a:ext cx="2115922" cy="4376690"/>
                </a:xfrm>
                <a:prstGeom prst="flowChartDocumen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tIns="0" rtlCol="0" anchor="t" anchorCtr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</a:t>
                  </a:r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Ходимлар</a:t>
                  </a:r>
                  <a:r>
                    <a:rPr lang="ru-RU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en-US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ru-RU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Жами</a:t>
                  </a:r>
                  <a:r>
                    <a:rPr lang="ru-RU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</a:t>
                  </a:r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115</a:t>
                  </a:r>
                  <a:endParaRPr lang="ru-RU" sz="14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Умумий    самарадорлик:</a:t>
                  </a:r>
                  <a:endParaRPr lang="ru-RU" sz="1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705,1</a:t>
                  </a:r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endParaRPr lang="ru-RU" sz="14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Қонун </a:t>
                  </a:r>
                </a:p>
                <a:p>
                  <a:pPr algn="ctr"/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бузилиши :</a:t>
                  </a:r>
                </a:p>
                <a:p>
                  <a:pPr algn="ctr"/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140,2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endParaRPr lang="uz-Cyrl-U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3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uz-Cyrl-UZ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z-Cyrl-UZ" sz="14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Бюджет</a:t>
                  </a:r>
                  <a:r>
                    <a:rPr lang="uz-Cyrl-UZ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/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uz-Cyrl-UZ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39</a:t>
                  </a:r>
                  <a:r>
                    <a:rPr lang="ru-RU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z-Cyrl-UZ" sz="14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сўм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z-Cyrl-UZ" sz="14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uz-Cyrl-UZ" sz="14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uz-Cyrl-UZ" sz="1400" b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5" name="Рисунок 14" descr="Пользователи со сплошной заливкой">
                  <a:extLst>
                    <a:ext uri="{FF2B5EF4-FFF2-40B4-BE49-F238E27FC236}">
                      <a16:creationId xmlns:a16="http://schemas.microsoft.com/office/drawing/2014/main" id="{8D748E71-8EB7-4DF1-BC88-5CF01BE880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04426" y="2345563"/>
                  <a:ext cx="468086" cy="468086"/>
                </a:xfrm>
                <a:prstGeom prst="rect">
                  <a:avLst/>
                </a:prstGeom>
              </p:spPr>
            </p:pic>
            <p:pic>
              <p:nvPicPr>
                <p:cNvPr id="16" name="Рисунок 15" descr="Деньги со сплошной заливкой">
                  <a:extLst>
                    <a:ext uri="{FF2B5EF4-FFF2-40B4-BE49-F238E27FC236}">
                      <a16:creationId xmlns:a16="http://schemas.microsoft.com/office/drawing/2014/main" id="{CC0B1D18-39CB-4139-8940-556154DB4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5312" y="3459388"/>
                  <a:ext cx="457200" cy="457200"/>
                </a:xfrm>
                <a:prstGeom prst="rect">
                  <a:avLst/>
                </a:prstGeom>
              </p:spPr>
            </p:pic>
            <p:cxnSp>
              <p:nvCxnSpPr>
                <p:cNvPr id="17" name="Прямая соединительная линия 16">
                  <a:extLst>
                    <a:ext uri="{FF2B5EF4-FFF2-40B4-BE49-F238E27FC236}">
                      <a16:creationId xmlns:a16="http://schemas.microsoft.com/office/drawing/2014/main" id="{27DE39F8-ECB5-4B99-B19A-C332F5AFD192}"/>
                    </a:ext>
                  </a:extLst>
                </p:cNvPr>
                <p:cNvCxnSpPr/>
                <p:nvPr/>
              </p:nvCxnSpPr>
              <p:spPr>
                <a:xfrm>
                  <a:off x="9788125" y="3274261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8" name="Прямая соединительная линия 17">
                  <a:extLst>
                    <a:ext uri="{FF2B5EF4-FFF2-40B4-BE49-F238E27FC236}">
                      <a16:creationId xmlns:a16="http://schemas.microsoft.com/office/drawing/2014/main" id="{16E38146-5ACA-4913-9A18-A41160C2DF5C}"/>
                    </a:ext>
                  </a:extLst>
                </p:cNvPr>
                <p:cNvCxnSpPr/>
                <p:nvPr/>
              </p:nvCxnSpPr>
              <p:spPr>
                <a:xfrm>
                  <a:off x="9782855" y="4198770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sp>
              <p:nvSpPr>
                <p:cNvPr id="19" name="Правая фигурная скобка 18">
                  <a:extLst>
                    <a:ext uri="{FF2B5EF4-FFF2-40B4-BE49-F238E27FC236}">
                      <a16:creationId xmlns:a16="http://schemas.microsoft.com/office/drawing/2014/main" id="{F952632B-DDAF-4D58-ACF7-06BD5172301F}"/>
                    </a:ext>
                  </a:extLst>
                </p:cNvPr>
                <p:cNvSpPr/>
                <p:nvPr/>
              </p:nvSpPr>
              <p:spPr>
                <a:xfrm rot="16200000">
                  <a:off x="10496245" y="3577194"/>
                  <a:ext cx="221812" cy="1520258"/>
                </a:xfrm>
                <a:prstGeom prst="rightBrace">
                  <a:avLst>
                    <a:gd name="adj1" fmla="val 78978"/>
                    <a:gd name="adj2" fmla="val 17224"/>
                  </a:avLst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id="{61B6461E-AA6D-45DC-B231-51605A8CF2A6}"/>
                    </a:ext>
                  </a:extLst>
                </p:cNvPr>
                <p:cNvSpPr/>
                <p:nvPr/>
              </p:nvSpPr>
              <p:spPr>
                <a:xfrm>
                  <a:off x="11126039" y="4374289"/>
                  <a:ext cx="342000" cy="3420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uz-Cyrl-UZ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en-US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uz-Cyrl-UZ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CFBCD90A-A977-421C-A88D-970DA162D405}"/>
                    </a:ext>
                  </a:extLst>
                </p:cNvPr>
                <p:cNvCxnSpPr/>
                <p:nvPr/>
              </p:nvCxnSpPr>
              <p:spPr>
                <a:xfrm>
                  <a:off x="9782855" y="5353727"/>
                  <a:ext cx="152025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pic>
              <p:nvPicPr>
                <p:cNvPr id="22" name="Рисунок 21" descr="Портфель со сплошной заливкой">
                  <a:extLst>
                    <a:ext uri="{FF2B5EF4-FFF2-40B4-BE49-F238E27FC236}">
                      <a16:creationId xmlns:a16="http://schemas.microsoft.com/office/drawing/2014/main" id="{278D2513-5FD2-46C4-ADCF-CF6B9D1585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5312" y="5374004"/>
                  <a:ext cx="373442" cy="373442"/>
                </a:xfrm>
                <a:prstGeom prst="rect">
                  <a:avLst/>
                </a:prstGeom>
              </p:spPr>
            </p:pic>
            <p:pic>
              <p:nvPicPr>
                <p:cNvPr id="23" name="Рисунок 22" descr="Крест на щите со сплошной заливкой">
                  <a:extLst>
                    <a:ext uri="{FF2B5EF4-FFF2-40B4-BE49-F238E27FC236}">
                      <a16:creationId xmlns:a16="http://schemas.microsoft.com/office/drawing/2014/main" id="{FD5DAD19-CD77-41E2-AEE3-E74EDBF79F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89822" y="4384500"/>
                  <a:ext cx="457200" cy="4572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Рисунок 2" descr="Деньги со сплошной заливкой">
              <a:extLst>
                <a:ext uri="{FF2B5EF4-FFF2-40B4-BE49-F238E27FC236}">
                  <a16:creationId xmlns:a16="http://schemas.microsoft.com/office/drawing/2014/main" id="{EFAC7A98-5DF9-465A-ACD1-046D2355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05226" y="3243694"/>
              <a:ext cx="457200" cy="484416"/>
            </a:xfrm>
            <a:prstGeom prst="rect">
              <a:avLst/>
            </a:prstGeom>
          </p:spPr>
        </p:pic>
        <p:pic>
          <p:nvPicPr>
            <p:cNvPr id="9" name="Рисунок 8" descr="Деньги со сплошной заливкой">
              <a:extLst>
                <a:ext uri="{FF2B5EF4-FFF2-40B4-BE49-F238E27FC236}">
                  <a16:creationId xmlns:a16="http://schemas.microsoft.com/office/drawing/2014/main" id="{9434C697-13BC-4DA2-A16B-0614ADDE9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41267" y="3300435"/>
              <a:ext cx="457200" cy="457200"/>
            </a:xfrm>
            <a:prstGeom prst="rect">
              <a:avLst/>
            </a:prstGeom>
          </p:spPr>
        </p:pic>
        <p:pic>
          <p:nvPicPr>
            <p:cNvPr id="10" name="Рисунок 9" descr="Портфель со сплошной заливкой">
              <a:extLst>
                <a:ext uri="{FF2B5EF4-FFF2-40B4-BE49-F238E27FC236}">
                  <a16:creationId xmlns:a16="http://schemas.microsoft.com/office/drawing/2014/main" id="{BC40950E-5332-4818-839B-ABE7A3F88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1267" y="5465881"/>
              <a:ext cx="373442" cy="373442"/>
            </a:xfrm>
            <a:prstGeom prst="rect">
              <a:avLst/>
            </a:prstGeom>
          </p:spPr>
        </p:pic>
        <p:pic>
          <p:nvPicPr>
            <p:cNvPr id="11" name="Рисунок 10" descr="Крест на щите со сплошной заливкой">
              <a:extLst>
                <a:ext uri="{FF2B5EF4-FFF2-40B4-BE49-F238E27FC236}">
                  <a16:creationId xmlns:a16="http://schemas.microsoft.com/office/drawing/2014/main" id="{E08C1D2B-1C8B-49B0-BBF5-DC7EE6C8C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98346" y="4623896"/>
              <a:ext cx="457200" cy="4572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EB79AC26-F4D1-47E7-982C-E03104C05978}"/>
              </a:ext>
            </a:extLst>
          </p:cNvPr>
          <p:cNvGrpSpPr/>
          <p:nvPr/>
        </p:nvGrpSpPr>
        <p:grpSpPr>
          <a:xfrm>
            <a:off x="0" y="-80720"/>
            <a:ext cx="12192000" cy="845466"/>
            <a:chOff x="0" y="-710"/>
            <a:chExt cx="12192000" cy="845466"/>
          </a:xfrm>
          <a:solidFill>
            <a:schemeClr val="accent5">
              <a:lumMod val="75000"/>
            </a:schemeClr>
          </a:solidFill>
        </p:grpSpPr>
        <p:sp>
          <p:nvSpPr>
            <p:cNvPr id="48" name="object 2">
              <a:extLst>
                <a:ext uri="{FF2B5EF4-FFF2-40B4-BE49-F238E27FC236}">
                  <a16:creationId xmlns:a16="http://schemas.microsoft.com/office/drawing/2014/main" id="{C1FB9B15-3354-4E65-BC0E-1DC02FDB8342}"/>
                </a:ext>
              </a:extLst>
            </p:cNvPr>
            <p:cNvSpPr/>
            <p:nvPr/>
          </p:nvSpPr>
          <p:spPr>
            <a:xfrm>
              <a:off x="0" y="-710"/>
              <a:ext cx="12192000" cy="692731"/>
            </a:xfrm>
            <a:custGeom>
              <a:avLst/>
              <a:gdLst/>
              <a:ahLst/>
              <a:cxnLst/>
              <a:rect l="l" t="t" r="r" b="b"/>
              <a:pathLst>
                <a:path w="19514820" h="1142365">
                  <a:moveTo>
                    <a:pt x="0" y="1142164"/>
                  </a:moveTo>
                  <a:lnTo>
                    <a:pt x="19514798" y="1142164"/>
                  </a:lnTo>
                  <a:lnTo>
                    <a:pt x="19514798" y="0"/>
                  </a:lnTo>
                  <a:lnTo>
                    <a:pt x="0" y="0"/>
                  </a:lnTo>
                  <a:lnTo>
                    <a:pt x="0" y="1142164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 sz="109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8FFF924-93CA-4BA8-988A-5F448D56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31" y="191182"/>
              <a:ext cx="1119982" cy="277462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749627DD-8975-4547-9BBB-2C269174C68C}"/>
                </a:ext>
              </a:extLst>
            </p:cNvPr>
            <p:cNvSpPr txBox="1"/>
            <p:nvPr/>
          </p:nvSpPr>
          <p:spPr>
            <a:xfrm>
              <a:off x="3039456" y="75315"/>
              <a:ext cx="7586755" cy="76944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7701"/>
              <a:r>
                <a:rPr lang="uz-Cyrl-UZ" sz="3200" b="1" spc="-9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КОМПЛАЕНС ТИЗИМИ ФАОЛИЯТИ</a:t>
              </a:r>
              <a:endParaRPr lang="ru-RU" sz="3200" b="1" spc="-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701" algn="ctr"/>
              <a:endParaRPr lang="uz-Cyrl-U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05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B01CD-B8EF-4B6E-A80A-43191BBCF0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4" y="1238515"/>
            <a:ext cx="10873491" cy="457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2BFD39-0EFE-460B-B77F-2AAF6CE8AD34}"/>
              </a:ext>
            </a:extLst>
          </p:cNvPr>
          <p:cNvSpPr/>
          <p:nvPr/>
        </p:nvSpPr>
        <p:spPr>
          <a:xfrm>
            <a:off x="352424" y="6020330"/>
            <a:ext cx="11591925" cy="762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600"/>
              </a:spcAft>
            </a:pPr>
            <a:r>
              <a:rPr lang="uz-Cyrl-UZ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Сиёсатлар халқаро тажриба ва миллий қонунчиликка мослаштирилиб, </a:t>
            </a:r>
            <a:r>
              <a:rPr lang="uz-Cyrl-UZ" sz="2400" b="1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z-Cyrl-UZ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ички идоравий ҳужжатларга ўзгартиришлар киритилди</a:t>
            </a:r>
            <a:endParaRPr lang="uz-Cyrl-UZ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3370FC-D20F-4F3A-A4C5-9FF380CF1B7E}"/>
              </a:ext>
            </a:extLst>
          </p:cNvPr>
          <p:cNvSpPr/>
          <p:nvPr/>
        </p:nvSpPr>
        <p:spPr>
          <a:xfrm>
            <a:off x="2469862" y="144278"/>
            <a:ext cx="7357048" cy="74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Коррупцияга қарши ва комплаенсга оид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z-Cyrl-UZ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18 турдаги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ички меъёрий ҳужжатлар қабул қилинган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53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212</Words>
  <Application>Microsoft Office PowerPoint</Application>
  <PresentationFormat>Широкоэкранный</PresentationFormat>
  <Paragraphs>111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Azizbek Odilov</dc:creator>
  <cp:lastModifiedBy>Azizbek Odilov</cp:lastModifiedBy>
  <cp:revision>4</cp:revision>
  <dcterms:created xsi:type="dcterms:W3CDTF">2025-08-20T08:50:17Z</dcterms:created>
  <dcterms:modified xsi:type="dcterms:W3CDTF">2025-08-20T09:17:45Z</dcterms:modified>
</cp:coreProperties>
</file>